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8" r:id="rId2"/>
    <p:sldId id="269" r:id="rId3"/>
    <p:sldId id="295" r:id="rId4"/>
    <p:sldId id="270" r:id="rId5"/>
    <p:sldId id="271" r:id="rId6"/>
    <p:sldId id="273" r:id="rId7"/>
    <p:sldId id="283" r:id="rId8"/>
    <p:sldId id="299" r:id="rId9"/>
    <p:sldId id="312" r:id="rId10"/>
    <p:sldId id="313" r:id="rId11"/>
    <p:sldId id="300" r:id="rId12"/>
    <p:sldId id="311" r:id="rId13"/>
    <p:sldId id="285" r:id="rId14"/>
    <p:sldId id="294" r:id="rId15"/>
    <p:sldId id="274" r:id="rId16"/>
    <p:sldId id="296" r:id="rId17"/>
    <p:sldId id="301" r:id="rId18"/>
    <p:sldId id="287" r:id="rId19"/>
    <p:sldId id="290" r:id="rId20"/>
    <p:sldId id="289" r:id="rId21"/>
    <p:sldId id="288" r:id="rId22"/>
    <p:sldId id="309" r:id="rId23"/>
    <p:sldId id="314" r:id="rId24"/>
    <p:sldId id="292" r:id="rId25"/>
    <p:sldId id="282" r:id="rId26"/>
    <p:sldId id="302" r:id="rId27"/>
    <p:sldId id="304" r:id="rId28"/>
    <p:sldId id="305" r:id="rId29"/>
    <p:sldId id="306" r:id="rId30"/>
    <p:sldId id="303" r:id="rId31"/>
    <p:sldId id="307" r:id="rId32"/>
    <p:sldId id="308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70189" autoAdjust="0"/>
  </p:normalViewPr>
  <p:slideViewPr>
    <p:cSldViewPr snapToGrid="0">
      <p:cViewPr varScale="1">
        <p:scale>
          <a:sx n="50" d="100"/>
          <a:sy n="50" d="100"/>
        </p:scale>
        <p:origin x="141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2020/9/2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95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smtClean="0"/>
              <a:t>Binary : </a:t>
            </a:r>
            <a:r>
              <a:rPr lang="zh-TW" altLang="en-US" dirty="0" smtClean="0"/>
              <a:t>是非題</a:t>
            </a: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smtClean="0"/>
              <a:t>Multi class: </a:t>
            </a:r>
            <a:r>
              <a:rPr lang="zh-TW" altLang="en-US" dirty="0" smtClean="0"/>
              <a:t>單選題</a:t>
            </a: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smtClean="0"/>
              <a:t>Multi label: </a:t>
            </a:r>
            <a:r>
              <a:rPr lang="zh-TW" altLang="en-US" dirty="0" smtClean="0"/>
              <a:t>多選題</a:t>
            </a: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smtClean="0"/>
              <a:t>Model output</a:t>
            </a:r>
            <a:r>
              <a:rPr lang="zh-TW" altLang="en-US" dirty="0" smtClean="0"/>
              <a:t> 可能有正負</a:t>
            </a:r>
            <a:r>
              <a:rPr lang="en-US" altLang="zh-TW" dirty="0" smtClean="0"/>
              <a:t>/</a:t>
            </a:r>
            <a:r>
              <a:rPr lang="zh-TW" altLang="en-US" dirty="0" smtClean="0"/>
              <a:t> 大小</a:t>
            </a: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smtClean="0"/>
              <a:t>Activation </a:t>
            </a:r>
            <a:r>
              <a:rPr lang="en-US" altLang="zh-TW" dirty="0" err="1" smtClean="0"/>
              <a:t>func</a:t>
            </a:r>
            <a:r>
              <a:rPr lang="zh-TW" altLang="en-US" dirty="0" smtClean="0"/>
              <a:t> 把數字轉換成機率</a:t>
            </a:r>
            <a:endParaRPr lang="en-US" altLang="zh-TW" dirty="0" smtClean="0"/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dirty="0" err="1" smtClean="0"/>
              <a:t>Softmax</a:t>
            </a:r>
            <a:r>
              <a:rPr lang="en-US" altLang="zh-TW" dirty="0" smtClean="0"/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只有一個正確答案 互斥輸出 機率加總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</a:p>
          <a:p>
            <a:pPr marL="0" lvl="0" indent="0" algn="just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多個正確答案 非獨占輸出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0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aseline="0" dirty="0" smtClean="0"/>
              <a:t>那首先講一下這次使用的 </a:t>
            </a:r>
            <a:r>
              <a:rPr lang="en-US" altLang="zh-TW" baseline="0" dirty="0" smtClean="0"/>
              <a:t>dataset</a:t>
            </a:r>
          </a:p>
          <a:p>
            <a:r>
              <a:rPr lang="zh-TW" altLang="en-US" baseline="0" dirty="0" smtClean="0"/>
              <a:t>這邊我們用的是 </a:t>
            </a:r>
            <a:r>
              <a:rPr lang="en-US" altLang="zh-TW" baseline="0" dirty="0" smtClean="0"/>
              <a:t>BCI </a:t>
            </a:r>
            <a:r>
              <a:rPr lang="en-US" altLang="zh-TW" baseline="0" dirty="0" err="1" smtClean="0"/>
              <a:t>Competitioin</a:t>
            </a:r>
            <a:r>
              <a:rPr lang="zh-TW" altLang="en-US" baseline="0" dirty="0" smtClean="0"/>
              <a:t> 的 </a:t>
            </a:r>
            <a:r>
              <a:rPr lang="en-US" altLang="zh-TW" baseline="0" dirty="0" smtClean="0"/>
              <a:t>dataset</a:t>
            </a:r>
          </a:p>
          <a:p>
            <a:r>
              <a:rPr lang="zh-TW" altLang="en-US" baseline="0" dirty="0" smtClean="0"/>
              <a:t>綠色點點要落進綠色區域</a:t>
            </a:r>
            <a:endParaRPr lang="en-US" altLang="zh-TW" baseline="0" dirty="0" smtClean="0"/>
          </a:p>
          <a:p>
            <a:r>
              <a:rPr lang="zh-TW" altLang="en-US" baseline="0" dirty="0" smtClean="0"/>
              <a:t>中間球可能會移動</a:t>
            </a:r>
            <a:endParaRPr lang="en-US" altLang="zh-TW" baseline="0" dirty="0" smtClean="0"/>
          </a:p>
          <a:p>
            <a:r>
              <a:rPr lang="zh-TW" altLang="en-US" baseline="0" dirty="0" smtClean="0"/>
              <a:t>要想左邊左邊左邊 直到球進入綠色的區域</a:t>
            </a:r>
            <a:endParaRPr lang="en-US" altLang="zh-TW" baseline="0" dirty="0" smtClean="0"/>
          </a:p>
          <a:p>
            <a:r>
              <a:rPr lang="zh-TW" altLang="en-US" baseline="0" dirty="0" smtClean="0"/>
              <a:t>這樣我們就得到</a:t>
            </a:r>
            <a:r>
              <a:rPr lang="en-US" altLang="zh-TW" baseline="0" dirty="0" smtClean="0"/>
              <a:t>”</a:t>
            </a:r>
            <a:r>
              <a:rPr lang="zh-TW" altLang="en-US" baseline="0" dirty="0" smtClean="0"/>
              <a:t>往左</a:t>
            </a:r>
            <a:r>
              <a:rPr lang="en-US" altLang="zh-TW" baseline="0" dirty="0" smtClean="0"/>
              <a:t>”</a:t>
            </a:r>
            <a:r>
              <a:rPr lang="zh-TW" altLang="en-US" baseline="0" dirty="0" smtClean="0"/>
              <a:t>這個想法比較強烈的腦波</a:t>
            </a:r>
            <a:endParaRPr lang="en-US" altLang="zh-TW" baseline="0" dirty="0" smtClean="0"/>
          </a:p>
          <a:p>
            <a:r>
              <a:rPr lang="zh-TW" altLang="en-US" baseline="0" dirty="0" smtClean="0"/>
              <a:t>那反過來也會得到往右的腦波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Google </a:t>
            </a:r>
            <a:r>
              <a:rPr lang="en-US" altLang="zh-TW" dirty="0" err="1" smtClean="0"/>
              <a:t>mobileNet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618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42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ntuitively-understanding-convolutions-for-deep-learning-1f6f42faee1" TargetMode="Externa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openxmlformats.org/officeDocument/2006/relationships/hyperlink" Target="https://towardsdatascience.com/a-basic-introduction-to-separable-convolutions-b99ec310272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Conv2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92242@saes.tc.edu.t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Yan-Yu, Tien</a:t>
            </a: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90" y="1476876"/>
            <a:ext cx="8573219" cy="47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26" y="1790788"/>
            <a:ext cx="6174800" cy="18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59" y="3753173"/>
            <a:ext cx="7335744" cy="2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965826" y="657695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50" u="sng" dirty="0" smtClean="0">
                <a:hlinkClick r:id="rId4"/>
              </a:rPr>
              <a:t>Reference: </a:t>
            </a:r>
            <a:r>
              <a:rPr lang="en-US" altLang="zh-TW" sz="1050" dirty="0" smtClean="0">
                <a:hlinkClick r:id="rId4"/>
              </a:rPr>
              <a:t>https</a:t>
            </a:r>
            <a:r>
              <a:rPr lang="en-US" altLang="zh-TW" sz="1050" dirty="0">
                <a:hlinkClick r:id="rId4"/>
              </a:rPr>
              <a:t>://towardsdatascience.com/a-basic-introduction-to-separable-convolutions-b99ec3102728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417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6" y="1979497"/>
            <a:ext cx="3742200" cy="27104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39" y="1899379"/>
            <a:ext cx="2454929" cy="27905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541" y="1963108"/>
            <a:ext cx="2800350" cy="27432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72416" y="5205000"/>
            <a:ext cx="372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k</a:t>
            </a:r>
            <a:r>
              <a:rPr lang="en-US" altLang="zh-TW" sz="2400" dirty="0" err="1" smtClean="0"/>
              <a:t>ernal_size</a:t>
            </a:r>
            <a:r>
              <a:rPr lang="en-US" altLang="zh-TW" sz="2400" dirty="0" smtClean="0"/>
              <a:t>=3 in convolution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773087" y="5192541"/>
            <a:ext cx="334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dirty="0" smtClean="0"/>
              <a:t>adding=1 in convolution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64106" y="5205000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</a:t>
            </a:r>
            <a:r>
              <a:rPr lang="en-US" altLang="zh-TW" sz="2400" dirty="0" smtClean="0"/>
              <a:t>tride=2 in convolution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419898" y="6576953"/>
            <a:ext cx="66419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 smtClean="0"/>
              <a:t>Reference: </a:t>
            </a:r>
            <a:r>
              <a:rPr lang="en-US" altLang="zh-TW" sz="1050" dirty="0">
                <a:hlinkClick r:id="rId5"/>
              </a:rPr>
              <a:t>https://towardsdatascience.com/intuitively-understanding-convolutions-for-deep-learning-1f6f42faee1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875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DeepConvNet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08700" y="1315452"/>
            <a:ext cx="58420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and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 =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750.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187974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separable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839788" y="995366"/>
            <a:ext cx="5157787" cy="823912"/>
          </a:xfrm>
        </p:spPr>
        <p:txBody>
          <a:bodyPr/>
          <a:lstStyle/>
          <a:p>
            <a:pPr algn="ctr"/>
            <a:r>
              <a:rPr lang="en-US" altLang="zh-TW" b="0" dirty="0" smtClean="0"/>
              <a:t>1- </a:t>
            </a:r>
            <a:r>
              <a:rPr lang="en-US" altLang="zh-TW" b="0" dirty="0" err="1" smtClean="0"/>
              <a:t>Depthwise</a:t>
            </a:r>
            <a:r>
              <a:rPr lang="en-US" altLang="zh-TW" b="0" dirty="0" smtClean="0"/>
              <a:t> Convolution</a:t>
            </a:r>
            <a:endParaRPr lang="en-US" altLang="zh-TW" b="0" dirty="0"/>
          </a:p>
        </p:txBody>
      </p:sp>
      <p:pic>
        <p:nvPicPr>
          <p:cNvPr id="12" name="Iterating kernels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788" y="2034992"/>
            <a:ext cx="5157787" cy="2901950"/>
          </a:xfrm>
        </p:spPr>
      </p:pic>
      <p:sp>
        <p:nvSpPr>
          <p:cNvPr id="10" name="文字版面配置區 9"/>
          <p:cNvSpPr>
            <a:spLocks noGrp="1"/>
          </p:cNvSpPr>
          <p:nvPr>
            <p:ph type="body" sz="quarter" idx="3"/>
          </p:nvPr>
        </p:nvSpPr>
        <p:spPr>
          <a:xfrm>
            <a:off x="6172200" y="99536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altLang="zh-TW" b="0" dirty="0" smtClean="0"/>
              <a:t>2- Pointwise convolutions</a:t>
            </a:r>
            <a:endParaRPr lang="en-US" altLang="zh-TW" b="0" dirty="0"/>
          </a:p>
        </p:txBody>
      </p:sp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8" y="4936942"/>
            <a:ext cx="5016687" cy="173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70" y="2005980"/>
            <a:ext cx="4411647" cy="16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56" y="3980186"/>
            <a:ext cx="5079532" cy="21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965826" y="657695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50" dirty="0" smtClean="0">
                <a:hlinkClick r:id="rId9"/>
              </a:rPr>
              <a:t>Reference: https</a:t>
            </a:r>
            <a:r>
              <a:rPr lang="en-US" altLang="zh-TW" sz="1050" dirty="0">
                <a:hlinkClick r:id="rId9"/>
              </a:rPr>
              <a:t>://towardsdatascience.com/a-basic-introduction-to-separable-convolutions-b99ec3102728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948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476876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883223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476876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55741" y="2123981"/>
            <a:ext cx="3289106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EEGNet</a:t>
            </a:r>
            <a:r>
              <a:rPr lang="en-US" altLang="zh-TW" dirty="0"/>
              <a:t> </a:t>
            </a:r>
            <a:r>
              <a:rPr lang="en-US" altLang="zh-TW" dirty="0" smtClean="0"/>
              <a:t>architecture </a:t>
            </a:r>
          </a:p>
          <a:p>
            <a:r>
              <a:rPr lang="en-US" altLang="zh-TW" dirty="0" smtClean="0"/>
              <a:t>C </a:t>
            </a:r>
            <a:r>
              <a:rPr lang="en-US" altLang="zh-TW" dirty="0"/>
              <a:t>= number of </a:t>
            </a:r>
            <a:r>
              <a:rPr lang="en-US" altLang="zh-TW" dirty="0" smtClean="0"/>
              <a:t>channels</a:t>
            </a:r>
          </a:p>
          <a:p>
            <a:r>
              <a:rPr lang="en-US" altLang="zh-TW" dirty="0" smtClean="0"/>
              <a:t>T </a:t>
            </a:r>
            <a:r>
              <a:rPr lang="en-US" altLang="zh-TW" dirty="0"/>
              <a:t>= number of time </a:t>
            </a:r>
            <a:r>
              <a:rPr lang="en-US" altLang="zh-TW" dirty="0" smtClean="0"/>
              <a:t>points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F_1 </a:t>
            </a:r>
            <a:r>
              <a:rPr lang="en-US" altLang="zh-TW" dirty="0"/>
              <a:t>= number of temporal </a:t>
            </a:r>
            <a:r>
              <a:rPr lang="en-US" altLang="zh-TW" dirty="0" smtClean="0"/>
              <a:t>filters</a:t>
            </a:r>
          </a:p>
          <a:p>
            <a:pPr>
              <a:spcAft>
                <a:spcPts val="600"/>
              </a:spcAft>
            </a:pPr>
            <a:r>
              <a:rPr lang="en-US" altLang="zh-TW" dirty="0" smtClean="0"/>
              <a:t>(recommend F_1=16)</a:t>
            </a:r>
          </a:p>
          <a:p>
            <a:r>
              <a:rPr lang="en-US" altLang="zh-TW" dirty="0" smtClean="0"/>
              <a:t>D </a:t>
            </a:r>
            <a:r>
              <a:rPr lang="en-US" altLang="zh-TW" dirty="0"/>
              <a:t>= </a:t>
            </a:r>
            <a:r>
              <a:rPr lang="en-US" altLang="zh-TW" dirty="0" smtClean="0"/>
              <a:t>number </a:t>
            </a:r>
            <a:r>
              <a:rPr lang="en-US" altLang="zh-TW" dirty="0"/>
              <a:t>of spatial </a:t>
            </a:r>
            <a:r>
              <a:rPr lang="en-US" altLang="zh-TW" dirty="0" smtClean="0"/>
              <a:t>filters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(recommend D=2)</a:t>
            </a:r>
          </a:p>
          <a:p>
            <a:r>
              <a:rPr lang="en-US" altLang="zh-TW" dirty="0" smtClean="0"/>
              <a:t>F_2 </a:t>
            </a:r>
            <a:r>
              <a:rPr lang="en-US" altLang="zh-TW" dirty="0"/>
              <a:t>= number of pointwise </a:t>
            </a:r>
            <a:r>
              <a:rPr lang="en-US" altLang="zh-TW" dirty="0" smtClean="0"/>
              <a:t>filters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(recommend F_2=32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981"/>
            <a:ext cx="8991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476876"/>
            <a:ext cx="10960100" cy="483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Classifier category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Binary classifier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 class classifier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 label classifier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layer activation function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ex. [-0.5, 1.2, -0.1, 2.4]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[0.04, 0.21, 0.05, 0.70]  (sum=1)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Sigmoid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[-0.5, 1.2, -0.1, 2.4]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[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0.37, 0.77, 0.48, 0.91]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function in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(cross entropy)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cross entropy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nn.BCELoss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Binary Cross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Entropy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nn.BCEWithLogitsLoss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Sigmoid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BCELoss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476876"/>
            <a:ext cx="10960100" cy="483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size =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nn.Conv2d Doc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hlinkClick r:id="rId3"/>
              </a:rPr>
              <a:t>https://</a:t>
            </a:r>
            <a:r>
              <a:rPr lang="en-US" altLang="zh-TW" sz="2400" dirty="0" smtClean="0">
                <a:hlinkClick r:id="rId3"/>
              </a:rPr>
              <a:t>pytorch.org/docs/stable/generated/torch.nn.Conv2d.html</a:t>
            </a:r>
            <a:endParaRPr lang="en-US" altLang="zh-TW" sz="2400" dirty="0" smtClean="0"/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Hint: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stride, padding, 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groups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adjust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cannot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modify the architecture of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sp>
        <p:nvSpPr>
          <p:cNvPr id="4" name="矩形 3"/>
          <p:cNvSpPr/>
          <p:nvPr/>
        </p:nvSpPr>
        <p:spPr>
          <a:xfrm>
            <a:off x="615950" y="1046511"/>
            <a:ext cx="10960100" cy="569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 (10%)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 set up (35%)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detail of your model</a:t>
            </a:r>
          </a:p>
          <a:p>
            <a:pPr marL="1371600" lvl="2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371600" lvl="2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 the activation function (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LeakyReLU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ELU)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 the output layer activation function and loss function</a:t>
            </a:r>
          </a:p>
          <a:p>
            <a:pPr marL="45720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 result (30%)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highest testing accuracy</a:t>
            </a:r>
          </a:p>
          <a:p>
            <a:pPr marL="1371600" lvl="2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models with three activation functions</a:t>
            </a:r>
          </a:p>
          <a:p>
            <a:pPr marL="1371600" lvl="2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Anything you want to present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Comparison figures</a:t>
            </a:r>
          </a:p>
          <a:p>
            <a:pPr marL="1371600" lvl="2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curve for two models</a:t>
            </a:r>
          </a:p>
          <a:p>
            <a:pPr marL="45720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Discussion (25%)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improve what issue in normal convolution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Your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raining strategy</a:t>
            </a:r>
          </a:p>
          <a:p>
            <a:pPr marL="914400" lvl="1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Anything you want to share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49" y="1476876"/>
            <a:ext cx="11392275" cy="546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9/16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Wed) 11:59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a.m.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date: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9/16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(Wed)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 Report (.pdf)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code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(.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zip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 files in one file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name it like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DLP_LAB2_yourID_name.zip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</a:p>
          <a:p>
            <a:pPr lvl="1">
              <a:lnSpc>
                <a:spcPct val="107000"/>
              </a:lnSpc>
              <a:spcAft>
                <a:spcPts val="600"/>
              </a:spcAft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DLP_LAB2_0760447_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王大明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.zip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: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92242@saes.tc.edu.tw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ubject: MTK_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DLP_LAB2_yourID_name</a:t>
            </a:r>
            <a:endParaRPr lang="zh-TW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476876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08878"/>
              </p:ext>
            </p:extLst>
          </p:nvPr>
        </p:nvGraphicFramePr>
        <p:xfrm>
          <a:off x="2896272" y="2814307"/>
          <a:ext cx="6399456" cy="2791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864">
                  <a:extLst>
                    <a:ext uri="{9D8B030D-6E8A-4147-A177-3AD203B41FA5}">
                      <a16:colId xmlns="" xmlns:a16="http://schemas.microsoft.com/office/drawing/2014/main" val="4201804633"/>
                    </a:ext>
                  </a:extLst>
                </a:gridCol>
                <a:gridCol w="1599864"/>
                <a:gridCol w="1599864">
                  <a:extLst>
                    <a:ext uri="{9D8B030D-6E8A-4147-A177-3AD203B41FA5}">
                      <a16:colId xmlns="" xmlns:a16="http://schemas.microsoft.com/office/drawing/2014/main" val="1538334389"/>
                    </a:ext>
                  </a:extLst>
                </a:gridCol>
                <a:gridCol w="1599864">
                  <a:extLst>
                    <a:ext uri="{9D8B030D-6E8A-4147-A177-3AD203B41FA5}">
                      <a16:colId xmlns="" xmlns:a16="http://schemas.microsoft.com/office/drawing/2014/main" val="1378610397"/>
                    </a:ext>
                  </a:extLst>
                </a:gridCol>
              </a:tblGrid>
              <a:tr h="93041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sz="1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93844982"/>
                  </a:ext>
                </a:extLst>
              </a:tr>
              <a:tr h="93041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84.90%</a:t>
                      </a:r>
                      <a:endParaRPr lang="en-US" sz="19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en-US" sz="19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87.68%</a:t>
                      </a:r>
                      <a:endParaRPr lang="en-US" sz="1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961805726"/>
                  </a:ext>
                </a:extLst>
              </a:tr>
              <a:tr h="93041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81.75%</a:t>
                      </a:r>
                      <a:endParaRPr lang="en-US" sz="19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altLang="zh-TW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2.75</a:t>
                      </a:r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sz="19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81.48%</a:t>
                      </a:r>
                      <a:endParaRPr lang="en-US" sz="19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942" marR="95942" marT="47971" marB="479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476876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"/>
          <a:stretch/>
        </p:blipFill>
        <p:spPr>
          <a:xfrm>
            <a:off x="3256875" y="2810434"/>
            <a:ext cx="5678250" cy="40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98" y="1476876"/>
            <a:ext cx="8341203" cy="49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20" y="1476876"/>
            <a:ext cx="8608359" cy="48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85~87%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693988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Practice Lab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5295" y="1335772"/>
            <a:ext cx="11281410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Classifier for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diabetic retinopathy 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糖尿病所引發視網膜病變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analysis with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architecture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dataset provided with a large set of high-resolution retina images taken under a variety of imaging conditions. 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Format: .jpeg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retin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90" y="3298288"/>
            <a:ext cx="2312124" cy="231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025684" y="33020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                        </a:t>
            </a:r>
            <a:r>
              <a:rPr lang="en-US" sz="1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 DR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Mild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Moderate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Severe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 Proliferative DR</a:t>
            </a:r>
          </a:p>
        </p:txBody>
      </p:sp>
      <p:sp>
        <p:nvSpPr>
          <p:cNvPr id="6" name="矩形 5"/>
          <p:cNvSpPr/>
          <p:nvPr/>
        </p:nvSpPr>
        <p:spPr>
          <a:xfrm>
            <a:off x="1920407" y="5640295"/>
            <a:ext cx="8395447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1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 : https://www.kaggle.com/c/diabetic-retinopathy-detection#description</a:t>
            </a:r>
          </a:p>
        </p:txBody>
      </p:sp>
    </p:spTree>
    <p:extLst>
      <p:ext uri="{BB962C8B-B14F-4D97-AF65-F5344CB8AC3E}">
        <p14:creationId xmlns:p14="http://schemas.microsoft.com/office/powerpoint/2010/main" val="3357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476876"/>
            <a:ext cx="10960100" cy="285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Download data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28,099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images for training 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7025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for testing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image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resolution is 512x512 and has been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preprocessed.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3, 512, 512]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5]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6" name="Picture 4" descr="https://lh5.googleusercontent.com/JTH6KlGAYQTxjnwS1_zkE9YVjOwxsSYBMNlQtg_JHgLfwB9qCyl5gjHsbIv7pDvrx-8Kje5Z2Sd_1Zhe8dRkxOhuwwf4CEdDYLj9WjkI93Xhv-IFmJx9O-qdrv2-1y2EcNzAcNN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27" y="4335351"/>
            <a:ext cx="2423226" cy="24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311953" y="63852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512 x 512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4" y="1476876"/>
            <a:ext cx="2314576" cy="14962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2" r="1"/>
          <a:stretch/>
        </p:blipFill>
        <p:spPr>
          <a:xfrm>
            <a:off x="3111198" y="1476876"/>
            <a:ext cx="9080802" cy="2693580"/>
          </a:xfrm>
          <a:prstGeom prst="rect">
            <a:avLst/>
          </a:prstGeom>
        </p:spPr>
      </p:pic>
      <p:pic>
        <p:nvPicPr>
          <p:cNvPr id="5" name="Picture 2" descr="https://lh4.googleusercontent.com/3Y-0t1EEwterP77xI6PzotdKGgDgW6h60uLb5zU63s5EWmZJdyFxSol3qrYH_j0YwkmY5_FWYPhz-xJKl7Yq-ncTH9UKiToLseSE1_n_qGhnJ0LIEU_atvd5ootxWkF5MKx0cy4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8" y="3294080"/>
            <a:ext cx="1402302" cy="31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6.googleusercontent.com/uYbs_Dzyn_IsaOUk9ufLyr9SxANWhgeuQ7CwOAbziF_nwo7thStImO7WcezXK2iV1OOYhPtbp4NlD5lLV3lccPs0N4uYQkPpz-D-3w4gmlAMWk5l0mo249nFxiaNk0ehwq-WTRD_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0980" b="56722"/>
          <a:stretch/>
        </p:blipFill>
        <p:spPr bwMode="auto">
          <a:xfrm>
            <a:off x="2269757" y="3293905"/>
            <a:ext cx="264705" cy="31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116082" y="4881505"/>
            <a:ext cx="2217274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 Format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.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jpeg</a:t>
            </a:r>
          </a:p>
        </p:txBody>
      </p:sp>
      <p:sp>
        <p:nvSpPr>
          <p:cNvPr id="9" name="矩形 8"/>
          <p:cNvSpPr/>
          <p:nvPr/>
        </p:nvSpPr>
        <p:spPr>
          <a:xfrm>
            <a:off x="3111198" y="5250260"/>
            <a:ext cx="3337773" cy="52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Please do not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sort !!!</a:t>
            </a:r>
            <a:endParaRPr lang="en-US" altLang="zh-TW" sz="2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3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Description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476876"/>
            <a:ext cx="10960100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structure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 with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design by using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difference of activation functions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Finish the classifier task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ataloader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required in this lab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5950" y="1476876"/>
            <a:ext cx="109601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your own custom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DataLoader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Below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 the skeleton that you have to fill to have a custom dataset, refer to “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dataloader_practice.py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64" y="3488672"/>
            <a:ext cx="6772846" cy="22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0" y="2110627"/>
            <a:ext cx="11640760" cy="33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7" y="1476876"/>
            <a:ext cx="11553545" cy="51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scontent.xx.fbcdn.net/v/t1.15752-9/118477795_619117632010304_7641617802090239896_n.png?_nc_cat=111&amp;_nc_sid=b96e70&amp;_nc_ohc=3myEJXxVIV0AX_LZ5ZQ&amp;_nc_ad=z-m&amp;_nc_cid=0&amp;_nc_ht=scontent.xx&amp;oh=9b8441e0c9d1a9357c4eb592314fbcdd&amp;oe=5F71A1C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2"/>
          <a:stretch/>
        </p:blipFill>
        <p:spPr bwMode="auto">
          <a:xfrm>
            <a:off x="89095" y="2952408"/>
            <a:ext cx="12013809" cy="18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0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476876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254421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254420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476876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the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476876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946901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476876"/>
            <a:ext cx="10960100" cy="4702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read_bci_data.py”.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Prepared data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 data: [1080, 1, 2, 750]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 label: [1080]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 data: [1080, 1, 2, 750]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 label: [1080]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672137" y="3261226"/>
            <a:ext cx="6411705" cy="2057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40935" y="5979390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rawing a convolution with Tikz - TeX - LaTeX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251169"/>
            <a:ext cx="7143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21" y="1500187"/>
            <a:ext cx="9258757" cy="49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33300</TotalTime>
  <Words>1109</Words>
  <Application>Microsoft Office PowerPoint</Application>
  <PresentationFormat>寬螢幕</PresentationFormat>
  <Paragraphs>206</Paragraphs>
  <Slides>33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2 – CNN Classifier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daisy</cp:lastModifiedBy>
  <cp:revision>204</cp:revision>
  <dcterms:created xsi:type="dcterms:W3CDTF">2019-01-15T07:06:49Z</dcterms:created>
  <dcterms:modified xsi:type="dcterms:W3CDTF">2020-09-02T08:55:54Z</dcterms:modified>
</cp:coreProperties>
</file>